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0"/>
  </p:notesMasterIdLst>
  <p:sldIdLst>
    <p:sldId id="257" r:id="rId2"/>
    <p:sldId id="269" r:id="rId3"/>
    <p:sldId id="270" r:id="rId4"/>
    <p:sldId id="271" r:id="rId5"/>
    <p:sldId id="350" r:id="rId6"/>
    <p:sldId id="710" r:id="rId7"/>
    <p:sldId id="616" r:id="rId8"/>
    <p:sldId id="731" r:id="rId9"/>
    <p:sldId id="734" r:id="rId10"/>
    <p:sldId id="733" r:id="rId11"/>
    <p:sldId id="742" r:id="rId12"/>
    <p:sldId id="723" r:id="rId13"/>
    <p:sldId id="725" r:id="rId14"/>
    <p:sldId id="741" r:id="rId15"/>
    <p:sldId id="740" r:id="rId16"/>
    <p:sldId id="747" r:id="rId17"/>
    <p:sldId id="738" r:id="rId18"/>
    <p:sldId id="739" r:id="rId19"/>
    <p:sldId id="333" r:id="rId20"/>
    <p:sldId id="328" r:id="rId21"/>
    <p:sldId id="272" r:id="rId22"/>
    <p:sldId id="746" r:id="rId23"/>
    <p:sldId id="352" r:id="rId24"/>
    <p:sldId id="353" r:id="rId25"/>
    <p:sldId id="354" r:id="rId26"/>
    <p:sldId id="355" r:id="rId27"/>
    <p:sldId id="356" r:id="rId28"/>
    <p:sldId id="357" r:id="rId29"/>
    <p:sldId id="358" r:id="rId30"/>
    <p:sldId id="359" r:id="rId31"/>
    <p:sldId id="360" r:id="rId32"/>
    <p:sldId id="361" r:id="rId33"/>
    <p:sldId id="362" r:id="rId34"/>
    <p:sldId id="744" r:id="rId35"/>
    <p:sldId id="748" r:id="rId36"/>
    <p:sldId id="282" r:id="rId37"/>
    <p:sldId id="279" r:id="rId38"/>
    <p:sldId id="267" r:id="rId39"/>
  </p:sldIdLst>
  <p:sldSz cx="9144000" cy="5143500" type="screen16x9"/>
  <p:notesSz cx="6858000" cy="9144000"/>
  <p:embeddedFontLst>
    <p:embeddedFont>
      <p:font typeface="Josefin Sans" pitchFamily="2" charset="77"/>
      <p:regular r:id="rId41"/>
      <p:bold r:id="rId42"/>
      <p:italic r:id="rId43"/>
      <p:boldItalic r:id="rId44"/>
    </p:embeddedFont>
    <p:embeddedFont>
      <p:font typeface="Open Sans" pitchFamily="2" charset="0"/>
      <p:regular r:id="rId45"/>
      <p:bold r:id="rId46"/>
      <p:italic r:id="rId47"/>
      <p:boldItalic r:id="rId48"/>
    </p:embeddedFont>
    <p:embeddedFont>
      <p:font typeface="Open Sans Light" pitchFamily="2" charset="0"/>
      <p:regular r:id="rId49"/>
      <p:italic r:id="rId50"/>
    </p:embeddedFont>
    <p:embeddedFont>
      <p:font typeface="Open Sans Medium" pitchFamily="2"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Slab Light" panose="020F030202020403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0"/>
    <p:restoredTop sz="96301"/>
  </p:normalViewPr>
  <p:slideViewPr>
    <p:cSldViewPr snapToGrid="0">
      <p:cViewPr varScale="1">
        <p:scale>
          <a:sx n="170" d="100"/>
          <a:sy n="170" d="100"/>
        </p:scale>
        <p:origin x="456"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A3E4FFC-4227-7B1C-ECAD-181668EAAA45}"/>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9C1BC011-E92D-BCA3-B951-04D4D6D258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1F1D0082-A5B7-FDBF-9DE1-42402F95E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38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4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357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82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hyperlink" Target="https://github.com/OpenChain-Project/SBOM-sg/blob/main/Cross-Industry-SBOM-Quality-Guide/en/Cross-Industry-SBOM-Quality-Guide.m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jp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7.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8.png"/><Relationship Id="rId17" Type="http://schemas.openxmlformats.org/officeDocument/2006/relationships/image" Target="../media/image13.jpg"/><Relationship Id="rId25" Type="http://schemas.openxmlformats.org/officeDocument/2006/relationships/image" Target="../media/image21.png"/><Relationship Id="rId2" Type="http://schemas.openxmlformats.org/officeDocument/2006/relationships/hyperlink" Target="https://openchainproject.org/news/2025/05/15/monthly-2025-05-14" TargetMode="Externa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20.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5.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0.png"/><Relationship Id="rId22"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Europe and Asia - 2025-06-18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E1ACC-BF7D-971F-F1D0-0933FE8F4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F2ACB-A033-06AA-E6E7-F914C61AF271}"/>
              </a:ext>
            </a:extLst>
          </p:cNvPr>
          <p:cNvSpPr>
            <a:spLocks noGrp="1"/>
          </p:cNvSpPr>
          <p:nvPr>
            <p:ph type="title"/>
          </p:nvPr>
        </p:nvSpPr>
        <p:spPr/>
        <p:txBody>
          <a:bodyPr>
            <a:normAutofit fontScale="90000"/>
          </a:bodyPr>
          <a:lstStyle/>
          <a:p>
            <a:r>
              <a:rPr lang="en-JP" dirty="0"/>
              <a:t>OpenAnolis Adopts ISO/IEC 5230</a:t>
            </a:r>
          </a:p>
        </p:txBody>
      </p:sp>
      <p:pic>
        <p:nvPicPr>
          <p:cNvPr id="3" name="Google Shape;1407;p121" title="OpenAnolis（龙蜥社区）-1.png">
            <a:extLst>
              <a:ext uri="{FF2B5EF4-FFF2-40B4-BE49-F238E27FC236}">
                <a16:creationId xmlns:a16="http://schemas.microsoft.com/office/drawing/2014/main" id="{8BC49922-9FD1-4B00-5DA5-986099A40CCD}"/>
              </a:ext>
            </a:extLst>
          </p:cNvPr>
          <p:cNvPicPr preferRelativeResize="0">
            <a:picLocks noChangeAspect="1"/>
          </p:cNvPicPr>
          <p:nvPr/>
        </p:nvPicPr>
        <p:blipFill>
          <a:blip r:embed="rId2">
            <a:alphaModFix/>
          </a:blip>
          <a:stretch>
            <a:fillRect/>
          </a:stretch>
        </p:blipFill>
        <p:spPr>
          <a:xfrm>
            <a:off x="1783457" y="1539997"/>
            <a:ext cx="5577085" cy="2063505"/>
          </a:xfrm>
          <a:prstGeom prst="rect">
            <a:avLst/>
          </a:prstGeom>
          <a:noFill/>
          <a:ln>
            <a:noFill/>
          </a:ln>
        </p:spPr>
      </p:pic>
    </p:spTree>
    <p:extLst>
      <p:ext uri="{BB962C8B-B14F-4D97-AF65-F5344CB8AC3E}">
        <p14:creationId xmlns:p14="http://schemas.microsoft.com/office/powerpoint/2010/main" val="82627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342978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Updated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Updated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New 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56243" y="257599"/>
            <a:ext cx="3483427" cy="1244629"/>
          </a:xfrm>
        </p:spPr>
        <p:txBody>
          <a:bodyPr>
            <a:normAutofit fontScale="90000"/>
          </a:bodyPr>
          <a:lstStyle/>
          <a:p>
            <a:r>
              <a:rPr lang="en-JP" dirty="0"/>
              <a:t>Updated 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Easier To Find Our Processes</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p:txBody>
          <a:bodyPr>
            <a:normAutofit fontScale="90000"/>
          </a:bodyPr>
          <a:lstStyle/>
          <a:p>
            <a:r>
              <a:rPr lang="en-JP" dirty="0"/>
              <a:t>A Reorganized Library</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388949"/>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
        <p:nvSpPr>
          <p:cNvPr id="6" name="Rounded Rectangle 5">
            <a:extLst>
              <a:ext uri="{FF2B5EF4-FFF2-40B4-BE49-F238E27FC236}">
                <a16:creationId xmlns:a16="http://schemas.microsoft.com/office/drawing/2014/main" id="{D5772BCE-1BEB-836F-9C76-250F12BC7C36}"/>
              </a:ext>
            </a:extLst>
          </p:cNvPr>
          <p:cNvSpPr/>
          <p:nvPr/>
        </p:nvSpPr>
        <p:spPr>
          <a:xfrm>
            <a:off x="7967919" y="1021400"/>
            <a:ext cx="1144861"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ounded Rectangle 7">
            <a:extLst>
              <a:ext uri="{FF2B5EF4-FFF2-40B4-BE49-F238E27FC236}">
                <a16:creationId xmlns:a16="http://schemas.microsoft.com/office/drawing/2014/main" id="{69237C68-B1F4-CDBD-987F-49CDF03FFC68}"/>
              </a:ext>
            </a:extLst>
          </p:cNvPr>
          <p:cNvSpPr/>
          <p:nvPr/>
        </p:nvSpPr>
        <p:spPr>
          <a:xfrm>
            <a:off x="6719559" y="1002667"/>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TextBox 8">
            <a:extLst>
              <a:ext uri="{FF2B5EF4-FFF2-40B4-BE49-F238E27FC236}">
                <a16:creationId xmlns:a16="http://schemas.microsoft.com/office/drawing/2014/main" id="{D10E1C5E-94AF-D5A9-8B33-842B8EF63015}"/>
              </a:ext>
            </a:extLst>
          </p:cNvPr>
          <p:cNvSpPr txBox="1"/>
          <p:nvPr/>
        </p:nvSpPr>
        <p:spPr>
          <a:xfrm>
            <a:off x="6839785" y="1038563"/>
            <a:ext cx="837089" cy="415498"/>
          </a:xfrm>
          <a:prstGeom prst="rect">
            <a:avLst/>
          </a:prstGeom>
          <a:noFill/>
          <a:ln>
            <a:noFill/>
          </a:ln>
        </p:spPr>
        <p:txBody>
          <a:bodyPr wrap="none" rtlCol="0">
            <a:spAutoFit/>
          </a:bodyPr>
          <a:lstStyle/>
          <a:p>
            <a:pPr algn="ctr"/>
            <a:r>
              <a:rPr lang="en-JP" sz="1050" dirty="0"/>
              <a:t>Dave Marr</a:t>
            </a:r>
          </a:p>
          <a:p>
            <a:pPr algn="ctr"/>
            <a:r>
              <a:rPr lang="en-JP" sz="1050" dirty="0"/>
              <a:t>Qualcomm</a:t>
            </a:r>
          </a:p>
        </p:txBody>
      </p:sp>
      <p:sp>
        <p:nvSpPr>
          <p:cNvPr id="10" name="TextBox 9">
            <a:extLst>
              <a:ext uri="{FF2B5EF4-FFF2-40B4-BE49-F238E27FC236}">
                <a16:creationId xmlns:a16="http://schemas.microsoft.com/office/drawing/2014/main" id="{96537779-9856-ECD5-F32E-655DACBB682B}"/>
              </a:ext>
            </a:extLst>
          </p:cNvPr>
          <p:cNvSpPr txBox="1"/>
          <p:nvPr/>
        </p:nvSpPr>
        <p:spPr>
          <a:xfrm>
            <a:off x="7898154" y="1053696"/>
            <a:ext cx="1279516" cy="415498"/>
          </a:xfrm>
          <a:prstGeom prst="rect">
            <a:avLst/>
          </a:prstGeom>
          <a:noFill/>
          <a:ln>
            <a:noFill/>
          </a:ln>
        </p:spPr>
        <p:txBody>
          <a:bodyPr wrap="none" rtlCol="0">
            <a:spAutoFit/>
          </a:bodyPr>
          <a:lstStyle/>
          <a:p>
            <a:pPr algn="ctr"/>
            <a:r>
              <a:rPr lang="en-JP" sz="1050" dirty="0"/>
              <a:t>Matthew Crawford</a:t>
            </a:r>
          </a:p>
          <a:p>
            <a:pPr algn="ctr"/>
            <a:r>
              <a:rPr lang="en-JP" sz="1050" dirty="0"/>
              <a:t>Arm</a:t>
            </a:r>
          </a:p>
        </p:txBody>
      </p:sp>
    </p:spTree>
    <p:extLst>
      <p:ext uri="{BB962C8B-B14F-4D97-AF65-F5344CB8AC3E}">
        <p14:creationId xmlns:p14="http://schemas.microsoft.com/office/powerpoint/2010/main" val="314667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a:t>Examples </a:t>
            </a:r>
            <a:r>
              <a:rPr lang="en-US" dirty="0"/>
              <a:t>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0" lvl="0" indent="0">
              <a:buNone/>
            </a:pPr>
            <a:endParaRPr lang="en-US" dirty="0"/>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
        <p:nvSpPr>
          <p:cNvPr id="5" name="Rounded Rectangle 4">
            <a:extLst>
              <a:ext uri="{FF2B5EF4-FFF2-40B4-BE49-F238E27FC236}">
                <a16:creationId xmlns:a16="http://schemas.microsoft.com/office/drawing/2014/main" id="{A1176422-FF3F-F2EF-DCF1-89F8351DF3F0}"/>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B4339616-AA40-C0AC-FF7A-B49270DCA2D9}"/>
              </a:ext>
            </a:extLst>
          </p:cNvPr>
          <p:cNvSpPr txBox="1"/>
          <p:nvPr/>
        </p:nvSpPr>
        <p:spPr>
          <a:xfrm>
            <a:off x="8092920" y="1053696"/>
            <a:ext cx="889987" cy="415498"/>
          </a:xfrm>
          <a:prstGeom prst="rect">
            <a:avLst/>
          </a:prstGeom>
          <a:noFill/>
          <a:ln>
            <a:noFill/>
          </a:ln>
        </p:spPr>
        <p:txBody>
          <a:bodyPr wrap="none" rtlCol="0">
            <a:spAutoFit/>
          </a:bodyPr>
          <a:lstStyle/>
          <a:p>
            <a:pPr algn="ctr"/>
            <a:r>
              <a:rPr lang="en-JP" sz="1050" dirty="0"/>
              <a:t>Kobota San</a:t>
            </a:r>
            <a:br>
              <a:rPr lang="en-JP" sz="1050" dirty="0"/>
            </a:br>
            <a:r>
              <a:rPr lang="en-JP" sz="1050" dirty="0"/>
              <a:t>Sony</a:t>
            </a:r>
          </a:p>
        </p:txBody>
      </p:sp>
    </p:spTree>
    <p:extLst>
      <p:ext uri="{BB962C8B-B14F-4D97-AF65-F5344CB8AC3E}">
        <p14:creationId xmlns:p14="http://schemas.microsoft.com/office/powerpoint/2010/main" val="237620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1429789"/>
            <a:ext cx="8222100" cy="1561358"/>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The OpenChain Steering Committee Meeting</a:t>
            </a:r>
          </a:p>
        </p:txBody>
      </p:sp>
    </p:spTree>
    <p:extLst>
      <p:ext uri="{BB962C8B-B14F-4D97-AF65-F5344CB8AC3E}">
        <p14:creationId xmlns:p14="http://schemas.microsoft.com/office/powerpoint/2010/main" val="42363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Proposed 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xfrm>
            <a:off x="280350" y="1266450"/>
            <a:ext cx="5739450" cy="3339000"/>
          </a:xfrm>
          <a:prstGeom prst="rect">
            <a:avLst/>
          </a:prstGeom>
        </p:spPr>
        <p:txBody>
          <a:bodyPr spcFirstLastPara="1" wrap="square" lIns="91425" tIns="91425" rIns="91425" bIns="91425" anchor="t" anchorCtr="0">
            <a:normAutofit/>
          </a:bodyPr>
          <a:lstStyle/>
          <a:p>
            <a:pPr marL="285750" indent="-285750"/>
            <a:r>
              <a:rPr lang="en-US" dirty="0"/>
              <a:t>Suggestions for updates were collected over a 2-year period</a:t>
            </a:r>
          </a:p>
          <a:p>
            <a:pPr marL="285750" indent="-285750"/>
            <a:endParaRPr lang="en-US" dirty="0"/>
          </a:p>
          <a:p>
            <a:pPr marL="285750" indent="-285750"/>
            <a:r>
              <a:rPr lang="en-US" dirty="0"/>
              <a:t>There was a 6-month public comment period</a:t>
            </a:r>
          </a:p>
          <a:p>
            <a:pPr marL="285750" indent="-285750"/>
            <a:endParaRPr lang="en-US" dirty="0"/>
          </a:p>
          <a:p>
            <a:pPr marL="285750" indent="-285750"/>
            <a:r>
              <a:rPr lang="en-US" dirty="0"/>
              <a:t>There was a 3-month freeze period</a:t>
            </a:r>
          </a:p>
          <a:p>
            <a:pPr marL="285750" indent="-285750"/>
            <a:endParaRPr lang="en-US" dirty="0"/>
          </a:p>
          <a:p>
            <a:pPr marL="285750" indent="-285750"/>
            <a:r>
              <a:rPr lang="en-US" dirty="0"/>
              <a:t>The proposals will now go the Steering Committee on 2025-06-25 for review and formal decisions.</a:t>
            </a:r>
            <a:endParaRPr dirty="0"/>
          </a:p>
        </p:txBody>
      </p:sp>
      <p:pic>
        <p:nvPicPr>
          <p:cNvPr id="3" name="Picture 2" descr="A qr code on a white background&#10;&#10;AI-generated content may be incorrect.">
            <a:extLst>
              <a:ext uri="{FF2B5EF4-FFF2-40B4-BE49-F238E27FC236}">
                <a16:creationId xmlns:a16="http://schemas.microsoft.com/office/drawing/2014/main" id="{6F7C5C40-EE74-9E69-9CDE-DEEA988C9C5E}"/>
              </a:ext>
            </a:extLst>
          </p:cNvPr>
          <p:cNvPicPr>
            <a:picLocks noChangeAspect="1"/>
          </p:cNvPicPr>
          <p:nvPr/>
        </p:nvPicPr>
        <p:blipFill>
          <a:blip r:embed="rId3"/>
          <a:stretch>
            <a:fillRect/>
          </a:stretch>
        </p:blipFill>
        <p:spPr>
          <a:xfrm>
            <a:off x="6413457" y="1458684"/>
            <a:ext cx="2450193" cy="2450193"/>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57E3730D-6E8D-5415-9ACE-69907C33DE13}"/>
              </a:ext>
            </a:extLst>
          </p:cNvPr>
          <p:cNvPicPr>
            <a:picLocks noChangeAspect="1"/>
          </p:cNvPicPr>
          <p:nvPr/>
        </p:nvPicPr>
        <p:blipFill>
          <a:blip r:embed="rId4"/>
          <a:stretch>
            <a:fillRect/>
          </a:stretch>
        </p:blipFill>
        <p:spPr>
          <a:xfrm>
            <a:off x="7931820" y="0"/>
            <a:ext cx="1212180" cy="1212180"/>
          </a:xfrm>
          <a:prstGeom prst="rect">
            <a:avLst/>
          </a:prstGeom>
        </p:spPr>
      </p:pic>
      <p:sp>
        <p:nvSpPr>
          <p:cNvPr id="5" name="Rounded Rectangle 4">
            <a:extLst>
              <a:ext uri="{FF2B5EF4-FFF2-40B4-BE49-F238E27FC236}">
                <a16:creationId xmlns:a16="http://schemas.microsoft.com/office/drawing/2014/main" id="{706618C8-6AD5-F207-9FBF-F73953ED4BCB}"/>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extBox 5">
            <a:extLst>
              <a:ext uri="{FF2B5EF4-FFF2-40B4-BE49-F238E27FC236}">
                <a16:creationId xmlns:a16="http://schemas.microsoft.com/office/drawing/2014/main" id="{C552D2EE-3509-77B8-50BA-C4CA63101C4A}"/>
              </a:ext>
            </a:extLst>
          </p:cNvPr>
          <p:cNvSpPr txBox="1"/>
          <p:nvPr/>
        </p:nvSpPr>
        <p:spPr>
          <a:xfrm>
            <a:off x="7946243" y="1053696"/>
            <a:ext cx="1183337" cy="415498"/>
          </a:xfrm>
          <a:prstGeom prst="rect">
            <a:avLst/>
          </a:prstGeom>
          <a:noFill/>
          <a:ln>
            <a:noFill/>
          </a:ln>
        </p:spPr>
        <p:txBody>
          <a:bodyPr wrap="none" rtlCol="0">
            <a:spAutoFit/>
          </a:bodyPr>
          <a:lstStyle/>
          <a:p>
            <a:pPr algn="ctr"/>
            <a:r>
              <a:rPr lang="en-JP" sz="1050" dirty="0"/>
              <a:t>Chris Wood</a:t>
            </a:r>
            <a:br>
              <a:rPr lang="en-JP" sz="1050" dirty="0"/>
            </a:br>
            <a:r>
              <a:rPr lang="en-JP" sz="1050" dirty="0"/>
              <a:t>Lockheed Martin</a:t>
            </a:r>
          </a:p>
        </p:txBody>
      </p:sp>
    </p:spTree>
    <p:extLst>
      <p:ext uri="{BB962C8B-B14F-4D97-AF65-F5344CB8AC3E}">
        <p14:creationId xmlns:p14="http://schemas.microsoft.com/office/powerpoint/2010/main" val="2224311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5230</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Next:</a:t>
            </a:r>
            <a:endParaRPr dirty="0"/>
          </a:p>
          <a:p>
            <a:pPr marL="457200" lvl="0" indent="-325755" algn="l" rtl="0">
              <a:lnSpc>
                <a:spcPct val="115000"/>
              </a:lnSpc>
              <a:spcBef>
                <a:spcPts val="0"/>
              </a:spcBef>
              <a:spcAft>
                <a:spcPts val="0"/>
              </a:spcAft>
              <a:buSzPct val="100000"/>
              <a:buChar char="●"/>
            </a:pPr>
            <a:r>
              <a:rPr lang="en-US" dirty="0"/>
              <a:t>The six month comment period and three month freeze period have been completed. It is up to the Steering Committee to decide if we proceed with the changes, and on what timescale.</a:t>
            </a:r>
            <a:endParaRPr dirty="0"/>
          </a:p>
        </p:txBody>
      </p:sp>
    </p:spTree>
    <p:extLst>
      <p:ext uri="{BB962C8B-B14F-4D97-AF65-F5344CB8AC3E}">
        <p14:creationId xmlns:p14="http://schemas.microsoft.com/office/powerpoint/2010/main" val="1918175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5230:2020</a:t>
            </a:r>
            <a:endParaRPr dirty="0">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spTree>
    <p:extLst>
      <p:ext uri="{BB962C8B-B14F-4D97-AF65-F5344CB8AC3E}">
        <p14:creationId xmlns:p14="http://schemas.microsoft.com/office/powerpoint/2010/main" val="1905105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5230:2020</a:t>
            </a:r>
            <a:endParaRPr dirty="0">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5230:2020</a:t>
            </a:r>
            <a:endParaRPr sz="2400" dirty="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spTree>
    <p:extLst>
      <p:ext uri="{BB962C8B-B14F-4D97-AF65-F5344CB8AC3E}">
        <p14:creationId xmlns:p14="http://schemas.microsoft.com/office/powerpoint/2010/main" val="348430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ISO/IEC 5230:2020</a:t>
            </a:r>
            <a:endParaRPr sz="2400" dirty="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347814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#5 for ISO/IEC 5230:2020</a:t>
            </a:r>
            <a:endParaRPr sz="2400" dirty="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spTree>
    <p:extLst>
      <p:ext uri="{BB962C8B-B14F-4D97-AF65-F5344CB8AC3E}">
        <p14:creationId xmlns:p14="http://schemas.microsoft.com/office/powerpoint/2010/main" val="115459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Review of suggested changes to ISO/IEC 18974</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20000"/>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Next:</a:t>
            </a:r>
            <a:endParaRPr dirty="0"/>
          </a:p>
          <a:p>
            <a:pPr lvl="0" indent="-325755">
              <a:buSzPct val="100000"/>
            </a:pPr>
            <a:r>
              <a:rPr lang="en-US" dirty="0"/>
              <a:t>The six month comment period and three month freeze period have been completed. It is up to the Steering Committee to decide if we proceed with the changes, and on what timescale.</a:t>
            </a:r>
          </a:p>
        </p:txBody>
      </p:sp>
    </p:spTree>
    <p:extLst>
      <p:ext uri="{BB962C8B-B14F-4D97-AF65-F5344CB8AC3E}">
        <p14:creationId xmlns:p14="http://schemas.microsoft.com/office/powerpoint/2010/main" val="51898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342900">
              <a:spcAft>
                <a:spcPts val="1200"/>
              </a:spcAft>
              <a:buSzPct val="100000"/>
              <a:buFont typeface="+mj-lt"/>
              <a:buAutoNum type="arabicPeriod"/>
            </a:pPr>
            <a:r>
              <a:rPr lang="en-US" dirty="0"/>
              <a:t>Project News</a:t>
            </a:r>
          </a:p>
          <a:p>
            <a:pPr marL="342900">
              <a:spcAft>
                <a:spcPts val="1200"/>
              </a:spcAft>
              <a:buSzPct val="100000"/>
              <a:buFont typeface="+mj-lt"/>
              <a:buAutoNum type="arabicPeriod"/>
            </a:pPr>
            <a:r>
              <a:rPr lang="en-US" dirty="0"/>
              <a:t>The OpenChain Steering Committee Meeting</a:t>
            </a:r>
          </a:p>
        </p:txBody>
      </p:sp>
    </p:spTree>
    <p:extLst>
      <p:ext uri="{BB962C8B-B14F-4D97-AF65-F5344CB8AC3E}">
        <p14:creationId xmlns:p14="http://schemas.microsoft.com/office/powerpoint/2010/main" val="34879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#1 for ISO/IEC 18974:2023</a:t>
            </a:r>
            <a:endParaRPr dirty="0">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1878245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#2 for ISO/IEC 18974:2023</a:t>
            </a:r>
            <a:endParaRPr dirty="0">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spTree>
    <p:extLst>
      <p:ext uri="{BB962C8B-B14F-4D97-AF65-F5344CB8AC3E}">
        <p14:creationId xmlns:p14="http://schemas.microsoft.com/office/powerpoint/2010/main" val="1565105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#3 for ISO/IEC 18974:2023</a:t>
            </a:r>
            <a:endParaRPr dirty="0">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spTree>
    <p:extLst>
      <p:ext uri="{BB962C8B-B14F-4D97-AF65-F5344CB8AC3E}">
        <p14:creationId xmlns:p14="http://schemas.microsoft.com/office/powerpoint/2010/main" val="239716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Suggestion #4 for ISO/IEC 18974:2023</a:t>
            </a:r>
            <a:endParaRPr dirty="0">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spTree>
    <p:extLst>
      <p:ext uri="{BB962C8B-B14F-4D97-AF65-F5344CB8AC3E}">
        <p14:creationId xmlns:p14="http://schemas.microsoft.com/office/powerpoint/2010/main" val="395667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521D-6D81-C76C-5D8A-A527BF500213}"/>
              </a:ext>
            </a:extLst>
          </p:cNvPr>
          <p:cNvSpPr>
            <a:spLocks noGrp="1"/>
          </p:cNvSpPr>
          <p:nvPr>
            <p:ph type="title"/>
          </p:nvPr>
        </p:nvSpPr>
        <p:spPr/>
        <p:txBody>
          <a:bodyPr>
            <a:normAutofit fontScale="90000"/>
          </a:bodyPr>
          <a:lstStyle/>
          <a:p>
            <a:r>
              <a:rPr lang="en-JP" dirty="0"/>
              <a:t>Next Steps: Steering Committee on 2025-06-25</a:t>
            </a:r>
          </a:p>
        </p:txBody>
      </p:sp>
      <p:sp>
        <p:nvSpPr>
          <p:cNvPr id="3" name="Text Placeholder 2">
            <a:extLst>
              <a:ext uri="{FF2B5EF4-FFF2-40B4-BE49-F238E27FC236}">
                <a16:creationId xmlns:a16="http://schemas.microsoft.com/office/drawing/2014/main" id="{87C4E036-D40D-6D19-4873-4190C478D38D}"/>
              </a:ext>
            </a:extLst>
          </p:cNvPr>
          <p:cNvSpPr>
            <a:spLocks noGrp="1"/>
          </p:cNvSpPr>
          <p:nvPr>
            <p:ph type="body" idx="1"/>
          </p:nvPr>
        </p:nvSpPr>
        <p:spPr/>
        <p:txBody>
          <a:bodyPr/>
          <a:lstStyle/>
          <a:p>
            <a:r>
              <a:rPr lang="en-JP" dirty="0"/>
              <a:t>The Steering Committee will meet to discuss the proposed changes and make decisions about:</a:t>
            </a:r>
          </a:p>
          <a:p>
            <a:endParaRPr lang="en-JP" dirty="0"/>
          </a:p>
          <a:p>
            <a:pPr lvl="1"/>
            <a:r>
              <a:rPr lang="en-JP" sz="2000" dirty="0"/>
              <a:t>If the changes are accepted</a:t>
            </a:r>
          </a:p>
          <a:p>
            <a:pPr lvl="1"/>
            <a:endParaRPr lang="en-JP" sz="2000" dirty="0"/>
          </a:p>
          <a:p>
            <a:pPr lvl="1"/>
            <a:r>
              <a:rPr lang="en-JP" sz="2000" dirty="0"/>
              <a:t>When the changes (if accepted) will be included </a:t>
            </a:r>
            <a:br>
              <a:rPr lang="en-JP" sz="2000" dirty="0"/>
            </a:br>
            <a:r>
              <a:rPr lang="en-JP" sz="2000" dirty="0"/>
              <a:t>in updated versions of the standards</a:t>
            </a:r>
          </a:p>
        </p:txBody>
      </p:sp>
    </p:spTree>
    <p:extLst>
      <p:ext uri="{BB962C8B-B14F-4D97-AF65-F5344CB8AC3E}">
        <p14:creationId xmlns:p14="http://schemas.microsoft.com/office/powerpoint/2010/main" val="3652604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8C12-242B-F75B-1ACF-DA647248CDF2}"/>
              </a:ext>
            </a:extLst>
          </p:cNvPr>
          <p:cNvSpPr>
            <a:spLocks noGrp="1"/>
          </p:cNvSpPr>
          <p:nvPr>
            <p:ph type="title"/>
          </p:nvPr>
        </p:nvSpPr>
        <p:spPr/>
        <p:txBody>
          <a:bodyPr>
            <a:normAutofit fontScale="90000"/>
          </a:bodyPr>
          <a:lstStyle/>
          <a:p>
            <a:r>
              <a:rPr lang="en-US" dirty="0"/>
              <a:t>Question to the Community</a:t>
            </a:r>
          </a:p>
        </p:txBody>
      </p:sp>
      <p:sp>
        <p:nvSpPr>
          <p:cNvPr id="3" name="Text Placeholder 2">
            <a:extLst>
              <a:ext uri="{FF2B5EF4-FFF2-40B4-BE49-F238E27FC236}">
                <a16:creationId xmlns:a16="http://schemas.microsoft.com/office/drawing/2014/main" id="{CCCFDF9B-07DF-AC4B-1AFC-BB5D1111F0A5}"/>
              </a:ext>
            </a:extLst>
          </p:cNvPr>
          <p:cNvSpPr>
            <a:spLocks noGrp="1"/>
          </p:cNvSpPr>
          <p:nvPr>
            <p:ph type="body" idx="1"/>
          </p:nvPr>
        </p:nvSpPr>
        <p:spPr/>
        <p:txBody>
          <a:bodyPr/>
          <a:lstStyle/>
          <a:p>
            <a:r>
              <a:rPr lang="en-US" dirty="0"/>
              <a:t>Do you have questions around our submission for the Steering Committee?</a:t>
            </a:r>
          </a:p>
          <a:p>
            <a:endParaRPr lang="en-US" dirty="0"/>
          </a:p>
          <a:p>
            <a:r>
              <a:rPr lang="en-US" dirty="0"/>
              <a:t>Do you have any comments to add to the formal submission?</a:t>
            </a:r>
          </a:p>
          <a:p>
            <a:endParaRPr lang="en-US" dirty="0"/>
          </a:p>
          <a:p>
            <a:r>
              <a:rPr lang="en-US" dirty="0"/>
              <a:t>Do you have any other items you want them to discuss?</a:t>
            </a:r>
          </a:p>
        </p:txBody>
      </p:sp>
    </p:spTree>
    <p:extLst>
      <p:ext uri="{BB962C8B-B14F-4D97-AF65-F5344CB8AC3E}">
        <p14:creationId xmlns:p14="http://schemas.microsoft.com/office/powerpoint/2010/main" val="2940938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FA3284B-D8CB-F366-AE34-2021199DB9F0}"/>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F3F0F770-E2BA-4898-4B7E-DBBCFC038980}"/>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3339724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Project News</a:t>
            </a:r>
            <a:endParaRPr dirty="0"/>
          </a:p>
        </p:txBody>
      </p:sp>
    </p:spTree>
    <p:extLst>
      <p:ext uri="{BB962C8B-B14F-4D97-AF65-F5344CB8AC3E}">
        <p14:creationId xmlns:p14="http://schemas.microsoft.com/office/powerpoint/2010/main" val="205866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22851" y="1106981"/>
            <a:ext cx="2748690" cy="3254707"/>
          </a:xfrm>
          <a:prstGeom prst="rect">
            <a:avLst/>
          </a:prstGeom>
          <a:noFill/>
          <a:ln>
            <a:noFill/>
          </a:ln>
        </p:spPr>
        <p:txBody>
          <a:bodyPr spcFirstLastPara="1" wrap="square" lIns="91425" tIns="91425" rIns="91425" bIns="91425" anchor="t" anchorCtr="0">
            <a:spAutoFit/>
          </a:bodyPr>
          <a:lstStyle/>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304800" indent="-171450">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304800" lvl="0" indent="-171450" algn="l" rtl="0">
              <a:spcBef>
                <a:spcPts val="0"/>
              </a:spcBef>
              <a:spcAft>
                <a:spcPts val="0"/>
              </a:spcAft>
              <a:buClr>
                <a:schemeClr val="dk2"/>
              </a:buClr>
              <a:buSzPts val="1500"/>
              <a:buFont typeface="Arial" panose="020B0604020202020204" pitchFamily="34" charset="0"/>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629474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60608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25 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0" y="442351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2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622180"/>
            <a:ext cx="7474121" cy="2612450"/>
          </a:xfrm>
          <a:prstGeom prst="rect">
            <a:avLst/>
          </a:prstGeom>
        </p:spPr>
      </p:pic>
      <p:pic>
        <p:nvPicPr>
          <p:cNvPr id="3" name="Google Shape;157;g17bbeb37c32_1_56">
            <a:extLst>
              <a:ext uri="{FF2B5EF4-FFF2-40B4-BE49-F238E27FC236}">
                <a16:creationId xmlns:a16="http://schemas.microsoft.com/office/drawing/2014/main" id="{D597989A-4081-5780-A713-FE4A8F99E358}"/>
              </a:ext>
            </a:extLst>
          </p:cNvPr>
          <p:cNvPicPr preferRelativeResize="0"/>
          <p:nvPr/>
        </p:nvPicPr>
        <p:blipFill rotWithShape="1">
          <a:blip r:embed="rId3">
            <a:alphaModFix/>
          </a:blip>
          <a:srcRect t="247" b="237"/>
          <a:stretch/>
        </p:blipFill>
        <p:spPr>
          <a:xfrm>
            <a:off x="7931820" y="-9"/>
            <a:ext cx="1212177" cy="1212180"/>
          </a:xfrm>
          <a:prstGeom prst="rect">
            <a:avLst/>
          </a:prstGeom>
          <a:noFill/>
          <a:ln>
            <a:noFill/>
          </a:ln>
        </p:spPr>
      </p:pic>
      <p:sp>
        <p:nvSpPr>
          <p:cNvPr id="6" name="Rounded Rectangle 5">
            <a:extLst>
              <a:ext uri="{FF2B5EF4-FFF2-40B4-BE49-F238E27FC236}">
                <a16:creationId xmlns:a16="http://schemas.microsoft.com/office/drawing/2014/main" id="{7C68FD24-3CFC-4877-6155-98FC8A2FB6E6}"/>
              </a:ext>
            </a:extLst>
          </p:cNvPr>
          <p:cNvSpPr/>
          <p:nvPr/>
        </p:nvSpPr>
        <p:spPr>
          <a:xfrm>
            <a:off x="7999139" y="1017800"/>
            <a:ext cx="1077538" cy="466527"/>
          </a:xfrm>
          <a:prstGeom prst="round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TextBox 10">
            <a:extLst>
              <a:ext uri="{FF2B5EF4-FFF2-40B4-BE49-F238E27FC236}">
                <a16:creationId xmlns:a16="http://schemas.microsoft.com/office/drawing/2014/main" id="{946EB9B8-334B-8E04-A73E-35F4C91F9DCA}"/>
              </a:ext>
            </a:extLst>
          </p:cNvPr>
          <p:cNvSpPr txBox="1"/>
          <p:nvPr/>
        </p:nvSpPr>
        <p:spPr>
          <a:xfrm>
            <a:off x="7999139" y="1053696"/>
            <a:ext cx="1077538" cy="415498"/>
          </a:xfrm>
          <a:prstGeom prst="rect">
            <a:avLst/>
          </a:prstGeom>
          <a:noFill/>
          <a:ln>
            <a:noFill/>
          </a:ln>
        </p:spPr>
        <p:txBody>
          <a:bodyPr wrap="none" rtlCol="0">
            <a:spAutoFit/>
          </a:bodyPr>
          <a:lstStyle/>
          <a:p>
            <a:pPr algn="ctr"/>
            <a:r>
              <a:rPr lang="en-JP" sz="1050" dirty="0"/>
              <a:t>Jimmy Ahlberg</a:t>
            </a:r>
            <a:br>
              <a:rPr lang="en-JP" sz="1050" dirty="0"/>
            </a:br>
            <a:r>
              <a:rPr lang="en-JP" sz="1050" dirty="0"/>
              <a:t>Ericsson</a:t>
            </a:r>
          </a:p>
        </p:txBody>
      </p:sp>
    </p:spTree>
    <p:extLst>
      <p:ext uri="{BB962C8B-B14F-4D97-AF65-F5344CB8AC3E}">
        <p14:creationId xmlns:p14="http://schemas.microsoft.com/office/powerpoint/2010/main" val="30852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8C8A-F694-56DF-C04C-8DBAEC7C4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FE9D9-3C96-486A-D2A4-9EF473367458}"/>
              </a:ext>
            </a:extLst>
          </p:cNvPr>
          <p:cNvSpPr>
            <a:spLocks noGrp="1"/>
          </p:cNvSpPr>
          <p:nvPr>
            <p:ph type="title"/>
          </p:nvPr>
        </p:nvSpPr>
        <p:spPr/>
        <p:txBody>
          <a:bodyPr>
            <a:normAutofit fontScale="90000"/>
          </a:bodyPr>
          <a:lstStyle/>
          <a:p>
            <a:r>
              <a:rPr lang="en-JP" dirty="0"/>
              <a:t>S-Core Adopts ISO/IEC 18974</a:t>
            </a:r>
          </a:p>
        </p:txBody>
      </p:sp>
      <p:pic>
        <p:nvPicPr>
          <p:cNvPr id="3" name="Google Shape;1398;p121" title="s-core_Logo_CI_png.png">
            <a:extLst>
              <a:ext uri="{FF2B5EF4-FFF2-40B4-BE49-F238E27FC236}">
                <a16:creationId xmlns:a16="http://schemas.microsoft.com/office/drawing/2014/main" id="{E15DBC82-BCEB-A294-79F2-94020A8D8B2D}"/>
              </a:ext>
            </a:extLst>
          </p:cNvPr>
          <p:cNvPicPr preferRelativeResize="0">
            <a:picLocks noChangeAspect="1"/>
          </p:cNvPicPr>
          <p:nvPr/>
        </p:nvPicPr>
        <p:blipFill>
          <a:blip r:embed="rId2">
            <a:alphaModFix/>
          </a:blip>
          <a:stretch>
            <a:fillRect/>
          </a:stretch>
        </p:blipFill>
        <p:spPr>
          <a:xfrm>
            <a:off x="1063413" y="1752414"/>
            <a:ext cx="7017173" cy="1638672"/>
          </a:xfrm>
          <a:prstGeom prst="rect">
            <a:avLst/>
          </a:prstGeom>
          <a:noFill/>
          <a:ln>
            <a:noFill/>
          </a:ln>
        </p:spPr>
      </p:pic>
      <p:sp>
        <p:nvSpPr>
          <p:cNvPr id="6" name="Google Shape;279;g17bbeb37c32_0_11">
            <a:extLst>
              <a:ext uri="{FF2B5EF4-FFF2-40B4-BE49-F238E27FC236}">
                <a16:creationId xmlns:a16="http://schemas.microsoft.com/office/drawing/2014/main" id="{5715E6B6-0708-46F4-6068-A2ED900718E3}"/>
              </a:ext>
            </a:extLst>
          </p:cNvPr>
          <p:cNvSpPr txBox="1">
            <a:spLocks/>
          </p:cNvSpPr>
          <p:nvPr/>
        </p:nvSpPr>
        <p:spPr>
          <a:xfrm>
            <a:off x="1564720" y="3872270"/>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(They Adopted ISO/IEC 5230 in February)</a:t>
            </a:r>
          </a:p>
        </p:txBody>
      </p:sp>
    </p:spTree>
    <p:extLst>
      <p:ext uri="{BB962C8B-B14F-4D97-AF65-F5344CB8AC3E}">
        <p14:creationId xmlns:p14="http://schemas.microsoft.com/office/powerpoint/2010/main" val="380860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667621462"/>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1127</Words>
  <Application>Microsoft Macintosh PowerPoint</Application>
  <PresentationFormat>On-screen Show (16:9)</PresentationFormat>
  <Paragraphs>123</Paragraphs>
  <Slides>38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Open Sans</vt:lpstr>
      <vt:lpstr>Open Sans Light</vt:lpstr>
      <vt:lpstr>Roboto Slab Light</vt:lpstr>
      <vt:lpstr>Josefin Sans</vt:lpstr>
      <vt:lpstr>Roboto</vt:lpstr>
      <vt:lpstr>Arial</vt:lpstr>
      <vt:lpstr>Open Sans Medium</vt:lpstr>
      <vt:lpstr>Linux Foundation EU Theme 2023</vt:lpstr>
      <vt:lpstr>OpenChain Monthly Meeting</vt:lpstr>
      <vt:lpstr>Anti-Trust Policy Notice</vt:lpstr>
      <vt:lpstr>Agenda</vt:lpstr>
      <vt:lpstr>Project News</vt:lpstr>
      <vt:lpstr>1H 2025 Overview</vt:lpstr>
      <vt:lpstr>Welcome Our Latest Platinum Member!</vt:lpstr>
      <vt:lpstr>25 Platinum Members (Governing Board)</vt:lpstr>
      <vt:lpstr>S-Core Adopts ISO/IEC 18974</vt:lpstr>
      <vt:lpstr>Korean ISO/IEC 18974 Adoption Is Excellent!</vt:lpstr>
      <vt:lpstr>OpenAnolis Adopts ISO/IEC 5230</vt:lpstr>
      <vt:lpstr>Chinese Operating Systems Love OpenChain</vt:lpstr>
      <vt:lpstr>Updated Policy Template</vt:lpstr>
      <vt:lpstr>Updated Capability Model</vt:lpstr>
      <vt:lpstr>New Explainers</vt:lpstr>
      <vt:lpstr>Updated Telco SBOM Quality Guide</vt:lpstr>
      <vt:lpstr>Telco SBOM Quality Work … EXPANDED</vt:lpstr>
      <vt:lpstr>Easier To Find Our Processes</vt:lpstr>
      <vt:lpstr>A Reorganized Library</vt:lpstr>
      <vt:lpstr>AI Compliance Draft Guide Ready</vt:lpstr>
      <vt:lpstr>SBOM Study Group Update</vt:lpstr>
      <vt:lpstr>The OpenChain Steering Committee Meeting</vt:lpstr>
      <vt:lpstr>Proposed Updates To Our Existing Standards</vt:lpstr>
      <vt:lpstr>Review of suggested changes to ISO/IEC 5230</vt:lpstr>
      <vt:lpstr>Suggestion #1 for ISO/IEC 5230:2020</vt:lpstr>
      <vt:lpstr>Suggestion #2 for ISO/IEC 5230:2020</vt:lpstr>
      <vt:lpstr>Suggestion #3 for ISO/IEC 5230:2020</vt:lpstr>
      <vt:lpstr>Suggestion #4 ISO/IEC 5230:2020</vt:lpstr>
      <vt:lpstr>Suggestion #5 for ISO/IEC 5230:2020</vt:lpstr>
      <vt:lpstr>Review of suggested changes to ISO/IEC 18974</vt:lpstr>
      <vt:lpstr>Suggestion #1 for ISO/IEC 18974:2023</vt:lpstr>
      <vt:lpstr>Suggestion #2 for ISO/IEC 18974:2023</vt:lpstr>
      <vt:lpstr>Suggestion #3 for ISO/IEC 18974:2023</vt:lpstr>
      <vt:lpstr>Suggestion #4 for ISO/IEC 18974:2023</vt:lpstr>
      <vt:lpstr>Next Steps: Steering Committee on 2025-06-25</vt:lpstr>
      <vt:lpstr>Question to the Community</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13</cp:revision>
  <dcterms:modified xsi:type="dcterms:W3CDTF">2025-06-18T08:51:37Z</dcterms:modified>
</cp:coreProperties>
</file>